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1"/>
  </p:notesMasterIdLst>
  <p:sldIdLst>
    <p:sldId id="330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90" r:id="rId10"/>
    <p:sldId id="325" r:id="rId11"/>
    <p:sldId id="326" r:id="rId12"/>
    <p:sldId id="327" r:id="rId13"/>
    <p:sldId id="32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29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13" r:id="rId38"/>
    <p:sldId id="314" r:id="rId39"/>
    <p:sldId id="315" r:id="rId40"/>
    <p:sldId id="316" r:id="rId41"/>
    <p:sldId id="317" r:id="rId42"/>
    <p:sldId id="318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9" r:id="rId56"/>
    <p:sldId id="310" r:id="rId57"/>
    <p:sldId id="311" r:id="rId58"/>
    <p:sldId id="320" r:id="rId59"/>
    <p:sldId id="321" r:id="rId60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038" autoAdjust="0"/>
    <p:restoredTop sz="86391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211C8-49E7-415E-8E5D-37F9AB9436E0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B4A7-8D8D-43D1-891A-E19F95B08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B4A7-8D8D-43D1-891A-E19F95B088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1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MMSE-Mini-Mental</a:t>
            </a:r>
            <a:r>
              <a:rPr lang="en-US" baseline="0" dirty="0" smtClean="0"/>
              <a:t> Status Examination</a:t>
            </a:r>
          </a:p>
          <a:p>
            <a:r>
              <a:rPr lang="en-US" baseline="0" dirty="0" smtClean="0"/>
              <a:t>SLUMS-St. Louis University Mental Status examination</a:t>
            </a:r>
          </a:p>
          <a:p>
            <a:r>
              <a:rPr lang="en-US" baseline="0" dirty="0" smtClean="0"/>
              <a:t>Mini-Cog-A screening tool for early cognitive decline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B4A7-8D8D-43D1-891A-E19F95B088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5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/>
              <a:t>Has been documented in the literature.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6229A-C7D5-45B6-A881-6C493FB57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5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43966-B50C-418A-825D-750AA1B609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1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B4A7-8D8D-43D1-891A-E19F95B088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There was no significant relationship between age and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complications (p &gt; 0.05). As one would expect, there was 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significant relationship between complications and severity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of surgery, irrespective of age (Fig. 1).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310D3-1012-4BA3-8104-2D965783D3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 Process</a:t>
            </a:r>
            <a:r>
              <a:rPr lang="en-US" baseline="0" dirty="0" smtClean="0"/>
              <a:t> of the Vulnerable Geriatric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5B4A7-8D8D-43D1-891A-E19F95B088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ABA5A-1F8E-45D6-B1A8-36B1AE972299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32FB0-5F3B-4889-8D80-FEA6F67C7C01}" type="slidenum">
              <a:rPr lang="en-US" smtClean="0">
                <a:solidFill>
                  <a:srgbClr val="446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4697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B64588-A025-45F0-A8B5-D5C0F074FDC4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72D1-42BD-405B-95DD-DC5259734A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389F7-CC06-4DEF-A521-4F105D57F022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65D3C-8194-41A5-AE00-36BF70E49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41EB-9FAC-4AF5-883F-0E24A636DEAF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EEAE-25CB-491C-976A-FCE9DDA19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AE97-F14A-4569-AC58-F4CF2DDF7DB6}" type="datetime1">
              <a:rPr lang="en-US"/>
              <a:pPr>
                <a:defRPr/>
              </a:pPr>
              <a:t>3/21/2020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Dyer CB, Heisler CJ, Kim LC. Community Approaches to Elder Abuse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C629-9137-46A5-A75C-D0D998052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4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28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562AF-3F36-4B3B-AEDC-89D9C91F856E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17FF0-5DF7-4C63-9DA4-03E59E48FB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C6E37-9DE5-4730-9498-3AFF7A4DC9A6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E7832-96AE-4158-897E-3BF543997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AA980-D6A7-4FBE-8DA6-E33CFB8EE616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53877-FC9F-4B83-A12C-FA10D76A75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3AD00-40A2-481F-8339-C49CDECC29E8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CE339-13A3-4D74-875E-F8748C67E0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6FEC3-C42C-4060-9C04-19CFD2454161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7A1B5-0AA9-476A-9856-806127D97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75C5F-9205-457E-9C39-C7F9BCF9E86B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8806C-7E70-4A79-A50F-075B26C166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35C20-9510-41B6-8DA4-306046A5C543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305AB-A8FC-4A70-B69A-C9AB1F4523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DE7FB-9380-4A42-B29C-1DF84F022A5A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AEE1B-EFC4-4E32-BF62-2E3B7022A1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E541EB-9FAC-4AF5-883F-0E24A636DEAF}" type="datetimeFigureOut">
              <a:rPr lang="en-US" smtClean="0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46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22EEAE-25CB-491C-976A-FCE9DDA19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The Comprehensive Geriatric Assessment and Geriatric Syndromes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533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10000"/>
                  </a:schemeClr>
                </a:solidFill>
              </a:rPr>
              <a:t>Professor of the Department internal diseases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</a:rPr>
              <a:t>Liskova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</a:rPr>
              <a:t>Yu.V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4191000" cy="312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495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895600" y="1555710"/>
            <a:ext cx="2667000" cy="33455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>
            <a:solidFill>
              <a:srgbClr val="002060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Independent</a:t>
            </a: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Assistance</a:t>
            </a: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Dependent</a:t>
            </a: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555710"/>
            <a:ext cx="2057400" cy="238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74320" algn="l" defTabSz="9144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Bathing</a:t>
            </a:r>
          </a:p>
          <a:p>
            <a:pPr marL="457200" marR="0" lvl="0" indent="-274320" algn="l" defTabSz="9144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Dressing</a:t>
            </a:r>
          </a:p>
          <a:p>
            <a:pPr marL="457200" marR="0" lvl="0" indent="-274320" algn="l" defTabSz="9144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Toileting</a:t>
            </a:r>
          </a:p>
          <a:p>
            <a:pPr marL="457200" marR="0" lvl="0" indent="-274320" algn="l" defTabSz="9144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Transfer</a:t>
            </a:r>
          </a:p>
          <a:p>
            <a:pPr marL="457200" marR="0" lvl="0" indent="-274320" algn="l" defTabSz="9144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Continence</a:t>
            </a:r>
          </a:p>
          <a:p>
            <a:pPr marL="457200" marR="0" lvl="0" indent="-274320" algn="l" defTabSz="9144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Feeding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555710"/>
            <a:ext cx="2895600" cy="354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Telephone</a:t>
            </a:r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Traveling</a:t>
            </a:r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Shopping</a:t>
            </a:r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Preparing </a:t>
            </a:r>
            <a:r>
              <a:rPr lang="en-US" sz="2200" dirty="0" smtClean="0"/>
              <a:t>meals</a:t>
            </a:r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Housework</a:t>
            </a:r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R</a:t>
            </a:r>
            <a:r>
              <a:rPr lang="en-US" sz="2200" dirty="0" smtClean="0"/>
              <a:t>epairs</a:t>
            </a:r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Laundry</a:t>
            </a:r>
            <a:endParaRPr lang="en-US" sz="2200" dirty="0"/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Medication</a:t>
            </a:r>
          </a:p>
          <a:p>
            <a:pPr marL="457200" indent="-274320" eaLnBrk="0" hangingPunct="0">
              <a:spcBef>
                <a:spcPts val="400"/>
              </a:spcBef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Money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Functional Status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0" y="1093826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IADLs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093826"/>
            <a:ext cx="1801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ADLs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38612" cy="4724400"/>
          </a:xfrm>
        </p:spPr>
        <p:txBody>
          <a:bodyPr>
            <a:noAutofit/>
          </a:bodyPr>
          <a:lstStyle/>
          <a:p>
            <a:pPr marL="182880" indent="0">
              <a:spcBef>
                <a:spcPts val="400"/>
              </a:spcBef>
              <a:buSzPct val="69000"/>
              <a:buNone/>
            </a:pPr>
            <a:r>
              <a:rPr lang="en-US" sz="2000" dirty="0" smtClean="0"/>
              <a:t>Ask </a:t>
            </a:r>
            <a:r>
              <a:rPr lang="en-US" sz="2000" dirty="0"/>
              <a:t>the patient to perform the following series of maneuvers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/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Sit </a:t>
            </a:r>
            <a:r>
              <a:rPr lang="en-US" sz="2000" dirty="0"/>
              <a:t>comfortably in a straight-backed chair.</a:t>
            </a:r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Rise </a:t>
            </a:r>
            <a:r>
              <a:rPr lang="en-US" sz="2000" dirty="0"/>
              <a:t>from the chair.</a:t>
            </a:r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Stand </a:t>
            </a:r>
            <a:r>
              <a:rPr lang="en-US" sz="2000" dirty="0"/>
              <a:t>still momentarily.</a:t>
            </a:r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Walk </a:t>
            </a:r>
            <a:r>
              <a:rPr lang="en-US" sz="2000" dirty="0"/>
              <a:t>a short distance (approximately 3 meters).</a:t>
            </a:r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Turn </a:t>
            </a:r>
            <a:r>
              <a:rPr lang="en-US" sz="2000" dirty="0"/>
              <a:t>around.</a:t>
            </a:r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Walk </a:t>
            </a:r>
            <a:r>
              <a:rPr lang="en-US" sz="2000" dirty="0"/>
              <a:t>back to the chair.</a:t>
            </a:r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Turn </a:t>
            </a:r>
            <a:r>
              <a:rPr lang="en-US" sz="2000" dirty="0"/>
              <a:t>around.</a:t>
            </a:r>
          </a:p>
          <a:p>
            <a:pPr marL="640080" indent="-457200">
              <a:spcBef>
                <a:spcPts val="400"/>
              </a:spcBef>
              <a:buSzPct val="69000"/>
              <a:buFont typeface="+mj-lt"/>
              <a:buAutoNum type="arabicPeriod"/>
            </a:pPr>
            <a:r>
              <a:rPr lang="en-US" sz="2000" dirty="0" smtClean="0"/>
              <a:t>Sit </a:t>
            </a:r>
            <a:r>
              <a:rPr lang="en-US" sz="2000" dirty="0"/>
              <a:t>down in the chair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4400" y="1066800"/>
            <a:ext cx="39624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70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 the patient's movements for any deviation from a confident, normal performance. Use the following scale:</a:t>
            </a:r>
          </a:p>
          <a:p>
            <a:pPr marL="984250" lvl="1" indent="-34290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= Normal</a:t>
            </a:r>
          </a:p>
          <a:p>
            <a:pPr marL="984250" lvl="1" indent="-34290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= Very slightly abnormal</a:t>
            </a:r>
          </a:p>
          <a:p>
            <a:pPr marL="984250" lvl="1" indent="-34290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= Mildly abnormal</a:t>
            </a:r>
          </a:p>
          <a:p>
            <a:pPr marL="984250" lvl="1" indent="-34290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= Moderately abnormal</a:t>
            </a:r>
          </a:p>
          <a:p>
            <a:pPr marL="984250" lvl="1" indent="-34290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= Severely abnormal</a:t>
            </a:r>
          </a:p>
          <a:p>
            <a:pPr marL="5270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patient with a score of 3 or more on the Get-up and Go is at risk of falling.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Get Up and Go Test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Mini Nutritional Assessment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Barriers to adequate intake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Cost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Ill-fitting dentures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Presentation of food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Social Isolation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Assess Nutritional Status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2667000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Prescribed and OTC meds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Drug-Drug Interactions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Safety in Elderly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Regimen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</a:rPr>
              <a:t>Medication Review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2697163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Primary Care-Geriatrician is not just about consultation.  They are primary care!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Geriatric Consultation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Evaluate the need for long-term care or for transitions of care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Multiple applications of Geriatric Assessment to aid in the medical decision making for elders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</a:rPr>
              <a:t>Traditional Use of Geriatric Assessment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2849563"/>
          </a:xfrm>
        </p:spPr>
        <p:txBody>
          <a:bodyPr/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Has rendered successful outcomes in improving function, allowing patients to remain at home and decreasing hospital readmissions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CGA is an invaluable tool in assessing the geriatric patient and can be applied in multiple settings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Comprehensive </a:t>
            </a:r>
            <a:r>
              <a:rPr lang="en-US" sz="2800" dirty="0" smtClean="0">
                <a:solidFill>
                  <a:srgbClr val="000000"/>
                </a:solidFill>
              </a:rPr>
              <a:t>Geriatric </a:t>
            </a:r>
            <a:r>
              <a:rPr lang="en-US" sz="2800" dirty="0">
                <a:solidFill>
                  <a:srgbClr val="000000"/>
                </a:solidFill>
              </a:rPr>
              <a:t>Assessment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5486400"/>
          </a:xfrm>
        </p:spPr>
        <p:txBody>
          <a:bodyPr>
            <a:normAutofit/>
          </a:bodyPr>
          <a:lstStyle/>
          <a:p>
            <a:pPr marL="182880" indent="0">
              <a:spcBef>
                <a:spcPts val="400"/>
              </a:spcBef>
              <a:buSzPct val="69000"/>
              <a:buNone/>
              <a:defRPr/>
            </a:pPr>
            <a:r>
              <a:rPr lang="en-US" sz="2200" dirty="0" smtClean="0"/>
              <a:t>Case of Mrs. T.L.</a:t>
            </a:r>
            <a:br>
              <a:rPr lang="en-US" sz="2200" dirty="0" smtClean="0"/>
            </a:br>
            <a:endParaRPr lang="en-US" sz="22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84 year old African American Female </a:t>
            </a:r>
            <a:br>
              <a:rPr lang="en-US" sz="2200" dirty="0" smtClean="0"/>
            </a:br>
            <a:r>
              <a:rPr lang="en-US" sz="2200" dirty="0" smtClean="0"/>
              <a:t>with history of Depression, Moderate </a:t>
            </a:r>
            <a:br>
              <a:rPr lang="en-US" sz="2200" dirty="0" smtClean="0"/>
            </a:br>
            <a:r>
              <a:rPr lang="en-US" sz="2200" dirty="0" smtClean="0"/>
              <a:t>Alzheimer’s Disease, Hypertension, </a:t>
            </a:r>
            <a:br>
              <a:rPr lang="en-US" sz="2200" dirty="0" smtClean="0"/>
            </a:br>
            <a:r>
              <a:rPr lang="en-US" sz="2200" dirty="0" smtClean="0"/>
              <a:t>Diabetes Mellitus and Hyperlipidemia </a:t>
            </a:r>
            <a:br>
              <a:rPr lang="en-US" sz="2200" dirty="0" smtClean="0"/>
            </a:br>
            <a:r>
              <a:rPr lang="en-US" sz="2200" dirty="0" smtClean="0"/>
              <a:t>presented to clinic in July 2009 to establish care.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Comprehensive Geriatric Assessment at onset:  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GDS: 8/15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MMSE: 18/30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ADLs: dependent for bathing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IADLs: dependent for shopping, transportation, finances, housekeeping, and laundry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Get Up and Go: normal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Cancer 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756">
            <a:off x="5569763" y="828338"/>
            <a:ext cx="2547235" cy="25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4906963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Basic labs done- Serum Alanine Aminotransferase (ALT): 55; Serum Aspartate Aminotransferase (AST): 43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Physical Exam normal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In August, the patient’s daughter called and said that her mom’s color had turned yellow!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Patient seen next business day and work-up pursued including imaging, labs.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CT scan done showed a small pancreatic mass with obstruction.  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Biopsy consistent with pancreatic cancer and a biliary stent was placed.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Cancer 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4525963"/>
          </a:xfrm>
        </p:spPr>
        <p:txBody>
          <a:bodyPr>
            <a:normAutofit/>
          </a:bodyPr>
          <a:lstStyle/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Had a family meeting, findings were presented and recommendations made.</a:t>
            </a:r>
          </a:p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Recommended hospice for symptom management and end-of-life care.</a:t>
            </a:r>
          </a:p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Surgery team recommended surgical resection and referred patient to Oncology.</a:t>
            </a:r>
          </a:p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Oncology recommended chemotherapy and more aggressive treatment.</a:t>
            </a:r>
          </a:p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Patient and family both agreed on hospice and comfort care.  The patient had a wonderful Thanksgiving holiday surrounded by family and friends and passed away the next day.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Cancer 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43000"/>
            <a:ext cx="7491412" cy="5410200"/>
          </a:xfrm>
        </p:spPr>
        <p:txBody>
          <a:bodyPr>
            <a:noAutofit/>
          </a:bodyPr>
          <a:lstStyle/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Grade 0 </a:t>
            </a:r>
            <a:r>
              <a:rPr lang="en-US" sz="2200" dirty="0" smtClean="0">
                <a:solidFill>
                  <a:schemeClr val="bg1"/>
                </a:solidFill>
              </a:rPr>
              <a:t>—</a:t>
            </a:r>
            <a:r>
              <a:rPr lang="en-US" sz="2200" dirty="0" smtClean="0"/>
              <a:t> fully active, able to carry on all pre-disease performance without restriction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Grade </a:t>
            </a:r>
            <a:r>
              <a:rPr lang="en-US" sz="2200" dirty="0">
                <a:solidFill>
                  <a:srgbClr val="0070C0"/>
                </a:solidFill>
              </a:rPr>
              <a:t>1 </a:t>
            </a:r>
            <a:r>
              <a:rPr lang="en-US" sz="2200" dirty="0">
                <a:solidFill>
                  <a:schemeClr val="bg1"/>
                </a:solidFill>
              </a:rPr>
              <a:t>—</a:t>
            </a:r>
            <a:r>
              <a:rPr lang="en-US" sz="2200" dirty="0"/>
              <a:t> Restricted </a:t>
            </a:r>
            <a:r>
              <a:rPr lang="en-US" sz="2200" dirty="0" smtClean="0"/>
              <a:t>in physically strenuous activity, but ambulatory and able to carry out work of a light or sedentary nature, i.e. light housework, office work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Grade </a:t>
            </a:r>
            <a:r>
              <a:rPr lang="en-US" sz="2200" dirty="0">
                <a:solidFill>
                  <a:srgbClr val="0070C0"/>
                </a:solidFill>
              </a:rPr>
              <a:t>2 </a:t>
            </a:r>
            <a:r>
              <a:rPr lang="en-US" sz="2200" dirty="0">
                <a:solidFill>
                  <a:schemeClr val="bg1"/>
                </a:solidFill>
              </a:rPr>
              <a:t>—</a:t>
            </a:r>
            <a:r>
              <a:rPr lang="en-US" sz="2200" dirty="0"/>
              <a:t> Ambulatory </a:t>
            </a:r>
            <a:r>
              <a:rPr lang="en-US" sz="2200" dirty="0" smtClean="0"/>
              <a:t>and capable of all self-care, but unable to carry-out any work activities. Up and about &gt;50% of waking hours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Grade </a:t>
            </a:r>
            <a:r>
              <a:rPr lang="en-US" sz="2200" dirty="0">
                <a:solidFill>
                  <a:srgbClr val="0070C0"/>
                </a:solidFill>
              </a:rPr>
              <a:t>3 </a:t>
            </a:r>
            <a:r>
              <a:rPr lang="en-US" sz="2200" dirty="0">
                <a:solidFill>
                  <a:schemeClr val="bg1"/>
                </a:solidFill>
              </a:rPr>
              <a:t>—</a:t>
            </a:r>
            <a:r>
              <a:rPr lang="en-US" sz="2200" dirty="0"/>
              <a:t> Capable </a:t>
            </a:r>
            <a:r>
              <a:rPr lang="en-US" sz="2200" dirty="0" smtClean="0"/>
              <a:t>of only limited self-care, confined to bed or chair &gt;50% of waking hours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Grade </a:t>
            </a:r>
            <a:r>
              <a:rPr lang="en-US" sz="2200" dirty="0">
                <a:solidFill>
                  <a:srgbClr val="0070C0"/>
                </a:solidFill>
              </a:rPr>
              <a:t>4 </a:t>
            </a:r>
            <a:r>
              <a:rPr lang="en-US" sz="2200" dirty="0">
                <a:solidFill>
                  <a:schemeClr val="bg1"/>
                </a:solidFill>
              </a:rPr>
              <a:t>—</a:t>
            </a:r>
            <a:r>
              <a:rPr lang="en-US" sz="2200" dirty="0"/>
              <a:t> Completely </a:t>
            </a:r>
            <a:r>
              <a:rPr lang="en-US" sz="2200" dirty="0" smtClean="0"/>
              <a:t>disabled.  Cannot carry-out any self-care. Totally confined to bed or chair.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Grade </a:t>
            </a:r>
            <a:r>
              <a:rPr lang="en-US" sz="2200" dirty="0">
                <a:solidFill>
                  <a:srgbClr val="0070C0"/>
                </a:solidFill>
              </a:rPr>
              <a:t>5 </a:t>
            </a:r>
            <a:r>
              <a:rPr lang="en-US" sz="2200" dirty="0">
                <a:solidFill>
                  <a:schemeClr val="bg1"/>
                </a:solidFill>
              </a:rPr>
              <a:t>—</a:t>
            </a:r>
            <a:r>
              <a:rPr lang="en-US" sz="2200" dirty="0"/>
              <a:t> Dead</a:t>
            </a:r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Eastern Cooperative Oncology Group (ECOG)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Describe a Comprehensive Geriatric Assessment (CGA) and its importance to geriatric care.</a:t>
            </a:r>
          </a:p>
          <a:p>
            <a:endParaRPr lang="en-US" sz="2200" dirty="0" smtClean="0"/>
          </a:p>
          <a:p>
            <a:r>
              <a:rPr lang="en-US" sz="2200" dirty="0" smtClean="0"/>
              <a:t>Discuss the components of a CGA through case studies.</a:t>
            </a:r>
          </a:p>
          <a:p>
            <a:endParaRPr lang="en-US" sz="2200" dirty="0" smtClean="0"/>
          </a:p>
          <a:p>
            <a:r>
              <a:rPr lang="en-US" sz="2200" dirty="0" smtClean="0"/>
              <a:t>Review common geriatric syndromes including diagnosis and management.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Objectives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33" name="Group 1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95703164"/>
              </p:ext>
            </p:extLst>
          </p:nvPr>
        </p:nvGraphicFramePr>
        <p:xfrm>
          <a:off x="685800" y="838200"/>
          <a:ext cx="7772401" cy="5867399"/>
        </p:xfrm>
        <a:graphic>
          <a:graphicData uri="http://schemas.openxmlformats.org/drawingml/2006/table">
            <a:tbl>
              <a:tblPr/>
              <a:tblGrid>
                <a:gridCol w="533400"/>
                <a:gridCol w="750736"/>
                <a:gridCol w="1001864"/>
                <a:gridCol w="1836752"/>
                <a:gridCol w="1351722"/>
                <a:gridCol w="1013791"/>
                <a:gridCol w="1284136"/>
              </a:tblGrid>
              <a:tr h="50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%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Ambulation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Activity Level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Evidence of disease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Self Care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Intake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Level of Consciousness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Normal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No disease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Normal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90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Normal</a:t>
                      </a:r>
                      <a:endParaRPr lang="en-US" sz="1200" b="0" i="1" u="none" strike="noStrike" kern="1200" baseline="0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Some disease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Normal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Normal with effort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Some disease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Normal or reduced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Reduced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Can’t do normal job or  work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Some disease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60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Reduced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Can’t do hobbies or housework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Significant disease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Occasional assistance needed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 or confusion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50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Mainly sit and lie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Can’t do any work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Extensive disease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Considerable assistance needed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 or confusion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Mainly in bed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Mainly Assistance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Full or drowsy or confusion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30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Bedbound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Care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Reduced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20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Bedbound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Minimal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Bedbound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As above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Mouth care only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Drowsy or coma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Death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288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Eastern Cooperative Oncology Group (ECOG)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124199"/>
          </a:xfrm>
        </p:spPr>
        <p:txBody>
          <a:bodyPr>
            <a:normAutofit fontScale="92500"/>
          </a:bodyPr>
          <a:lstStyle/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400" dirty="0" smtClean="0"/>
              <a:t>Oncologists and Geriatricians have not always worked together!</a:t>
            </a:r>
          </a:p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400" dirty="0" smtClean="0"/>
              <a:t>Widely known and studied that functional status is most important predictor of mortality.</a:t>
            </a:r>
          </a:p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400" dirty="0" smtClean="0"/>
              <a:t>Studies of CGA and geriatric cancer patients demonstrated that functional status predicts survival, chemotoxicity, and post operation morbidity and mortality. </a:t>
            </a:r>
          </a:p>
          <a:p>
            <a:pPr marL="457200" indent="-274320" eaLnBrk="1" fontAlgn="auto" hangingPunct="1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400" dirty="0" smtClean="0"/>
              <a:t>Use of the CGA can further enhance the information obtained or interpreted from Karnofsky or ECOG scales.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295400" y="6553200"/>
            <a:ext cx="7772400" cy="24447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schemeClr val="tx1"/>
                </a:solidFill>
                <a:latin typeface="Cambria" pitchFamily="18" charset="0"/>
              </a:rPr>
              <a:t>Extermann</a:t>
            </a:r>
            <a:r>
              <a:rPr lang="en-US" sz="900" dirty="0">
                <a:solidFill>
                  <a:schemeClr val="tx1"/>
                </a:solidFill>
                <a:latin typeface="Cambria" pitchFamily="18" charset="0"/>
              </a:rPr>
              <a:t> M and A </a:t>
            </a:r>
            <a:r>
              <a:rPr lang="en-US" sz="900" dirty="0" err="1">
                <a:solidFill>
                  <a:schemeClr val="tx1"/>
                </a:solidFill>
                <a:latin typeface="Cambria" pitchFamily="18" charset="0"/>
              </a:rPr>
              <a:t>Hurria</a:t>
            </a:r>
            <a:r>
              <a:rPr lang="en-US" sz="900" dirty="0">
                <a:solidFill>
                  <a:schemeClr val="tx1"/>
                </a:solidFill>
                <a:latin typeface="Cambria" pitchFamily="18" charset="0"/>
              </a:rPr>
              <a:t>.  Comprehensive Geriatric Assessment for Older Patients with Cancer.  J </a:t>
            </a:r>
            <a:r>
              <a:rPr lang="en-US" sz="900" dirty="0" err="1">
                <a:solidFill>
                  <a:schemeClr val="tx1"/>
                </a:solidFill>
                <a:latin typeface="Cambria" pitchFamily="18" charset="0"/>
              </a:rPr>
              <a:t>Clin</a:t>
            </a:r>
            <a:r>
              <a:rPr lang="en-US" sz="9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ambria" pitchFamily="18" charset="0"/>
              </a:rPr>
              <a:t>Oncol</a:t>
            </a:r>
            <a:r>
              <a:rPr lang="en-US" sz="900" dirty="0">
                <a:solidFill>
                  <a:schemeClr val="tx1"/>
                </a:solidFill>
                <a:latin typeface="Cambria" pitchFamily="18" charset="0"/>
              </a:rPr>
              <a:t>  2007 May  10;25(14): 1824-1831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Cancer 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2286000"/>
          </a:xfrm>
        </p:spPr>
        <p:txBody>
          <a:bodyPr>
            <a:normAutofit/>
          </a:bodyPr>
          <a:lstStyle/>
          <a:p>
            <a:pPr marL="481330" indent="-342900" algn="ctr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The Case of Mrs. B.H.</a:t>
            </a:r>
          </a:p>
          <a:p>
            <a:pPr marL="481330" indent="-342900" algn="ctr" fontAlgn="auto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457200" indent="-274320" fontAlgn="auto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Reason For Consult: “Delirium”</a:t>
            </a:r>
          </a:p>
          <a:p>
            <a:pPr marL="457200" indent="-274320" fontAlgn="auto"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80- year-old female admitted to General Surgery Team</a:t>
            </a:r>
          </a:p>
          <a:p>
            <a:pPr marL="41148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</a:t>
            </a:r>
            <a:r>
              <a:rPr lang="en-US" sz="2800" dirty="0" smtClean="0"/>
              <a:t>Surgical </a:t>
            </a:r>
            <a:r>
              <a:rPr lang="en-US" sz="2800" dirty="0"/>
              <a:t>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427">
            <a:off x="4976702" y="2957403"/>
            <a:ext cx="3720897" cy="37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457200" y="1066800"/>
            <a:ext cx="792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algn="ctr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</a:pPr>
            <a:r>
              <a:rPr lang="en-US" sz="2400" dirty="0" smtClean="0"/>
              <a:t>Past Medical History</a:t>
            </a:r>
            <a:br>
              <a:rPr lang="en-US" sz="2400" dirty="0" smtClean="0"/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Diabetes Mellitus</a:t>
            </a: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Hypertension</a:t>
            </a: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Coronary Artery Disease</a:t>
            </a: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Myocardial Infarction S/P Coronary Artery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Bypass Graft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Congestive Heart Failure</a:t>
            </a: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 Cancer</a:t>
            </a: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Depression</a:t>
            </a:r>
          </a:p>
          <a:p>
            <a:pPr marL="457200" marR="0" lvl="0" indent="-274320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Arial" charset="0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Osteoporosis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81330" indent="-342900" algn="ctr">
              <a:defRPr/>
            </a:pPr>
            <a:r>
              <a:rPr lang="en-US" sz="2800" dirty="0"/>
              <a:t>The Case of Mrs. B.H</a:t>
            </a:r>
            <a:r>
              <a:rPr lang="en-US" sz="2800" dirty="0" smtClean="0"/>
              <a:t>., Medical History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066800"/>
            <a:ext cx="7924800" cy="4525963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Patient was noted to have left breast mass found in September 2008 and was referred to Oncology.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Patient was enrolled in trial of </a:t>
            </a:r>
            <a:r>
              <a:rPr lang="en-US" sz="2200" dirty="0" err="1" smtClean="0"/>
              <a:t>Dasatinib</a:t>
            </a:r>
            <a:r>
              <a:rPr lang="en-US" sz="2200" dirty="0" smtClean="0"/>
              <a:t>, and one week after initiation of therapy, patient had Myocardial Infarction (MI) and a Coronary Artery Bypass Graft performed at a community hospital.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Daughter attributed the chemotherapy to the MI and decided to pursue no further chemotherapy.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81330" indent="-342900" algn="ctr">
              <a:defRPr/>
            </a:pPr>
            <a:r>
              <a:rPr lang="en-US" sz="2800" dirty="0"/>
              <a:t>The Case of Mrs. B.H</a:t>
            </a:r>
            <a:r>
              <a:rPr lang="en-US" sz="2800" dirty="0" smtClean="0"/>
              <a:t>., Medical History </a:t>
            </a:r>
            <a:r>
              <a:rPr lang="en-US" sz="1600" dirty="0" smtClean="0"/>
              <a:t>(continued)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066800"/>
            <a:ext cx="7848600" cy="4876800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The patient received care at other sites until May 2009, where she presented to the hospital Oncology Clinic with a 7cm x 7cm inflammatory lesion with central nipple ulceration and bloody discharge of the left breast.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The patient was then referred to the General Surgery clinic for a palliative Modified Radical Mastectomy (MRM) with split thickness skin graft to be performed.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The daughter desired no further chemotherapy.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Her Oncologist stated “I have no options for her.”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81330" indent="-342900" algn="ctr">
              <a:defRPr/>
            </a:pPr>
            <a:r>
              <a:rPr lang="en-US" sz="2800" dirty="0"/>
              <a:t>The Case of Mrs. B.H</a:t>
            </a:r>
            <a:r>
              <a:rPr lang="en-US" sz="2800" dirty="0" smtClean="0"/>
              <a:t>., Medical History </a:t>
            </a:r>
            <a:r>
              <a:rPr lang="en-US" sz="1600" dirty="0" smtClean="0"/>
              <a:t>(continued)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066800"/>
            <a:ext cx="8153400" cy="4525963"/>
          </a:xfrm>
        </p:spPr>
        <p:txBody>
          <a:bodyPr>
            <a:normAutofit/>
          </a:bodyPr>
          <a:lstStyle/>
          <a:p>
            <a:pPr marL="457200" indent="-274320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Patient </a:t>
            </a:r>
            <a:r>
              <a:rPr lang="en-US" sz="2200" dirty="0"/>
              <a:t>seen by Cardiology for clearance.</a:t>
            </a:r>
          </a:p>
          <a:p>
            <a:pPr marL="457200" indent="-274320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Patient </a:t>
            </a:r>
            <a:r>
              <a:rPr lang="en-US" sz="2200" dirty="0"/>
              <a:t>seen by Geriatrics for clearance.  </a:t>
            </a:r>
          </a:p>
          <a:p>
            <a:pPr marL="457200" indent="-274320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/>
              <a:t>Geriatric Assessment: </a:t>
            </a:r>
            <a:endParaRPr lang="en-US" sz="2200" dirty="0" smtClean="0"/>
          </a:p>
          <a:p>
            <a:pPr marL="857250" lvl="2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GDS: 2/15</a:t>
            </a:r>
          </a:p>
          <a:p>
            <a:pPr marL="857250" lvl="2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MMSE- </a:t>
            </a:r>
            <a:r>
              <a:rPr lang="en-US" sz="2200" dirty="0"/>
              <a:t>unable to complete due to visual impairment</a:t>
            </a:r>
            <a:r>
              <a:rPr lang="en-US" sz="2200" dirty="0" smtClean="0"/>
              <a:t>.</a:t>
            </a:r>
          </a:p>
          <a:p>
            <a:pPr marL="857250" lvl="2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ADLs: dependent for bathing only</a:t>
            </a:r>
          </a:p>
          <a:p>
            <a:pPr marL="857250" lvl="2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IADLs: dependent for preparing food, taking medications, shopping, transportation, finances, laundry, and housekeeping</a:t>
            </a:r>
          </a:p>
          <a:p>
            <a:pPr marL="857250" lvl="2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Get Up and Go: abnormal; ambulates at home by wheelchair</a:t>
            </a:r>
            <a:endParaRPr lang="en-US" sz="2200" dirty="0"/>
          </a:p>
          <a:p>
            <a:pPr marL="457200" indent="-274320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Patient </a:t>
            </a:r>
            <a:r>
              <a:rPr lang="en-US" sz="2200" dirty="0"/>
              <a:t>deemed intermediate surgical risk.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81330" indent="-342900" algn="ctr">
              <a:defRPr/>
            </a:pPr>
            <a:r>
              <a:rPr lang="en-US" sz="2800" dirty="0"/>
              <a:t>The Case of Mrs. B.H</a:t>
            </a:r>
            <a:r>
              <a:rPr lang="en-US" sz="2800" dirty="0" smtClean="0"/>
              <a:t>., Medical History </a:t>
            </a:r>
            <a:r>
              <a:rPr lang="en-US" sz="1600" dirty="0" smtClean="0"/>
              <a:t>(continued)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066800"/>
            <a:ext cx="8001000" cy="3886200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Patient underwent MRM with split thickness skin graft on </a:t>
            </a:r>
            <a:br>
              <a:rPr lang="en-US" sz="2200" dirty="0" smtClean="0"/>
            </a:br>
            <a:r>
              <a:rPr lang="en-US" sz="2200" dirty="0" smtClean="0"/>
              <a:t>August 3, 2009, and then admitted to the General Surgery Team.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Cardiology was consulted to manage blood pressure issues.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On hospital day two, Geriatrics was consulted for evaluation </a:t>
            </a:r>
            <a:br>
              <a:rPr lang="en-US" sz="2200" dirty="0" smtClean="0"/>
            </a:br>
            <a:r>
              <a:rPr lang="en-US" sz="2200" dirty="0" smtClean="0"/>
              <a:t>of delirium.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81330" indent="-342900" algn="ctr">
              <a:defRPr/>
            </a:pPr>
            <a:r>
              <a:rPr lang="en-US" sz="2800" dirty="0"/>
              <a:t>The Case of Mrs. B.H</a:t>
            </a:r>
            <a:r>
              <a:rPr lang="en-US" sz="2800" dirty="0" smtClean="0"/>
              <a:t>., </a:t>
            </a:r>
            <a:r>
              <a:rPr lang="en-US" sz="2800" dirty="0"/>
              <a:t>Hospital Course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066800"/>
            <a:ext cx="8153400" cy="5105400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Geriatric Assessment: Unable to perform MMSE and GDS due to delirium; Memorial Delirium Assessment Scale: 23/30; ADLs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—</a:t>
            </a:r>
            <a:r>
              <a:rPr lang="en-US" sz="2200" dirty="0"/>
              <a:t> some </a:t>
            </a:r>
            <a:r>
              <a:rPr lang="en-US" sz="2200" dirty="0" smtClean="0"/>
              <a:t>assistance required and dependent for IADLs. Family support provided by her daughter.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Patient was diagnosed with Mixed Type Delirium and started on </a:t>
            </a:r>
            <a:r>
              <a:rPr lang="en-US" sz="2200" dirty="0" err="1" smtClean="0"/>
              <a:t>Haldol</a:t>
            </a:r>
            <a:r>
              <a:rPr lang="en-US" sz="2200" dirty="0" smtClean="0"/>
              <a:t>, which was titrated to achieve effect.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Geriatrics assumed primary care when her surgical issues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were stable.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Patient’s delirium was resolving and she was then transferred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to a geriatric patient care unit in a neighboring hospital.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81330" indent="-342900" algn="ctr">
              <a:defRPr/>
            </a:pPr>
            <a:r>
              <a:rPr lang="en-US" sz="2800" dirty="0"/>
              <a:t>The Case of Mrs. B.H</a:t>
            </a:r>
            <a:r>
              <a:rPr lang="en-US" sz="2800" dirty="0" smtClean="0"/>
              <a:t>., </a:t>
            </a:r>
            <a:r>
              <a:rPr lang="en-US" sz="2800" dirty="0"/>
              <a:t>Hospital </a:t>
            </a:r>
            <a:r>
              <a:rPr lang="en-US" sz="2800" dirty="0" smtClean="0"/>
              <a:t>Course </a:t>
            </a:r>
            <a:r>
              <a:rPr lang="en-US" sz="1600" dirty="0"/>
              <a:t>(continued</a:t>
            </a:r>
            <a:r>
              <a:rPr lang="en-US" sz="1600" dirty="0" smtClean="0"/>
              <a:t>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New Image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9723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>
                <a:solidFill>
                  <a:schemeClr val="accent1"/>
                </a:solidFill>
              </a:rPr>
              <a:t>Breast Cancer Incidence and Mortality by Age</a:t>
            </a:r>
          </a:p>
        </p:txBody>
      </p:sp>
    </p:spTree>
    <p:extLst>
      <p:ext uri="{BB962C8B-B14F-4D97-AF65-F5344CB8AC3E}">
        <p14:creationId xmlns:p14="http://schemas.microsoft.com/office/powerpoint/2010/main" val="5342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924800" cy="4525963"/>
          </a:xfrm>
        </p:spPr>
        <p:txBody>
          <a:bodyPr>
            <a:normAutofit/>
          </a:bodyPr>
          <a:lstStyle/>
          <a:p>
            <a:pPr marL="182880" indent="0" eaLnBrk="1" hangingPunct="1">
              <a:spcBef>
                <a:spcPts val="400"/>
              </a:spcBef>
              <a:buNone/>
              <a:defRPr/>
            </a:pPr>
            <a:r>
              <a:rPr lang="en-US" sz="2200" dirty="0" smtClean="0"/>
              <a:t>Why Geriatrics?</a:t>
            </a:r>
          </a:p>
          <a:p>
            <a:pPr marL="525780" lvl="1" indent="-34290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Aging- If you’re lucky, you will do it!</a:t>
            </a:r>
          </a:p>
          <a:p>
            <a:pPr marL="525780" lvl="1" indent="-34290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As a healthcare professional, you will have to practice it!</a:t>
            </a:r>
          </a:p>
          <a:p>
            <a:pPr marL="525780" lvl="1" indent="-34290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As a young person, you have to respect it!</a:t>
            </a:r>
          </a:p>
          <a:p>
            <a:pPr marL="525780" lvl="1" indent="-34290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As a contributor, you should want to make a difference!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Welcome to Your Future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066800"/>
            <a:ext cx="7848600" cy="4191000"/>
          </a:xfrm>
        </p:spPr>
        <p:txBody>
          <a:bodyPr>
            <a:normAutofit lnSpcReduction="10000"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Pilot Study published in 2003 in </a:t>
            </a:r>
            <a:r>
              <a:rPr lang="en-US" sz="2200" i="1" dirty="0" smtClean="0"/>
              <a:t>Supportive Cancer Therapy.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Instruments included: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MMSE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ADLs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IADLs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GDS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Brief Fatigue Inventory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ECOG Performance Status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American Society of Anesthesiologists (ASA) Physical Status Scale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Satariano’s Index of Comorbidities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64770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latin typeface="Cambria" pitchFamily="18" charset="0"/>
              </a:rPr>
              <a:t>PACE participants, </a:t>
            </a:r>
            <a:r>
              <a:rPr lang="en-US" sz="900" dirty="0" err="1" smtClean="0">
                <a:latin typeface="Cambria" pitchFamily="18" charset="0"/>
              </a:rPr>
              <a:t>Audisio</a:t>
            </a:r>
            <a:r>
              <a:rPr lang="en-US" sz="900" dirty="0" smtClean="0">
                <a:latin typeface="Cambria" pitchFamily="18" charset="0"/>
              </a:rPr>
              <a:t>, R.A., Pope, D., et al.  Shall we operate? Preoperative Assessment of Cancer in the Elderly (PACE) can help.  </a:t>
            </a:r>
          </a:p>
          <a:p>
            <a:pPr algn="r"/>
            <a:r>
              <a:rPr lang="en-US" sz="900" dirty="0" smtClean="0">
                <a:latin typeface="Cambria" pitchFamily="18" charset="0"/>
              </a:rPr>
              <a:t>A SIOG surgical task force prospective study. </a:t>
            </a:r>
            <a:r>
              <a:rPr lang="en-US" sz="900" i="1" dirty="0" err="1" smtClean="0">
                <a:latin typeface="Cambria" pitchFamily="18" charset="0"/>
              </a:rPr>
              <a:t>Crit</a:t>
            </a:r>
            <a:r>
              <a:rPr lang="en-US" sz="900" i="1" dirty="0" smtClean="0">
                <a:latin typeface="Cambria" pitchFamily="18" charset="0"/>
              </a:rPr>
              <a:t> Rev </a:t>
            </a:r>
            <a:r>
              <a:rPr lang="en-US" sz="900" i="1" dirty="0" err="1" smtClean="0">
                <a:latin typeface="Cambria" pitchFamily="18" charset="0"/>
              </a:rPr>
              <a:t>Oncol</a:t>
            </a:r>
            <a:r>
              <a:rPr lang="en-US" sz="900" i="1" dirty="0" smtClean="0">
                <a:latin typeface="Cambria" pitchFamily="18" charset="0"/>
              </a:rPr>
              <a:t> </a:t>
            </a:r>
            <a:r>
              <a:rPr lang="en-US" sz="900" i="1" dirty="0" err="1" smtClean="0">
                <a:latin typeface="Cambria" pitchFamily="18" charset="0"/>
              </a:rPr>
              <a:t>Hematol</a:t>
            </a:r>
            <a:r>
              <a:rPr lang="en-US" sz="900" i="1" dirty="0" smtClean="0">
                <a:latin typeface="Cambria" pitchFamily="18" charset="0"/>
              </a:rPr>
              <a:t>.</a:t>
            </a:r>
            <a:r>
              <a:rPr lang="en-US" sz="900" dirty="0" smtClean="0">
                <a:latin typeface="Cambria" pitchFamily="18" charset="0"/>
              </a:rPr>
              <a:t> 2008 Feb 65(2): 156-63.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   Preoperative </a:t>
            </a:r>
            <a:r>
              <a:rPr lang="en-US" sz="2800" dirty="0"/>
              <a:t>Assessment of Cancer in the Elderly (PACE)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066800"/>
            <a:ext cx="7848600" cy="4525963"/>
          </a:xfrm>
        </p:spPr>
        <p:txBody>
          <a:bodyPr>
            <a:normAutofit/>
          </a:bodyPr>
          <a:lstStyle/>
          <a:p>
            <a:pPr marL="457200" indent="0" eaLnBrk="1" hangingPunct="1">
              <a:spcBef>
                <a:spcPts val="400"/>
              </a:spcBef>
              <a:buNone/>
            </a:pPr>
            <a:r>
              <a:rPr lang="en-US" sz="2800" dirty="0" smtClean="0"/>
              <a:t>Having one dependent IADL, abnormal presenting symptoms, or moderate/severe blood flow index increased the patient’s  likelihood of have any surgical complication by 50%.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   Preoperative Assessment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086600" cy="47918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533400" y="152400"/>
            <a:ext cx="7024687" cy="60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/>
              <a:t>   Preoperative Assessment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4525963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This patient had a major surgery with subsequent complications and a very difficult post operative course.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Follow-up visits with the patient in the Palliative Clinic determined that her delirium did resolve  eventually and the patient was bedbound and completely dependent for care.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She was ultimately placed on home hospice.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</a:t>
            </a:r>
            <a:r>
              <a:rPr lang="en-US" sz="2800" dirty="0" smtClean="0"/>
              <a:t>Surgical </a:t>
            </a:r>
            <a:r>
              <a:rPr lang="en-US" sz="2800" dirty="0"/>
              <a:t>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1981200"/>
          </a:xfrm>
        </p:spPr>
        <p:txBody>
          <a:bodyPr/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Investigating cases of suspected elder abuse can be a daunting task for all involved.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Requires a multidisciplinary approach to the patient including local Adult Protective Services authorities, the judicial system and the geriatric team.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438400" y="6553200"/>
            <a:ext cx="6629400" cy="2286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ambria" pitchFamily="18" charset="0"/>
              </a:rPr>
              <a:t>Dyer CB, </a:t>
            </a:r>
            <a:r>
              <a:rPr lang="en-US" sz="900" dirty="0" err="1">
                <a:solidFill>
                  <a:schemeClr val="tx1"/>
                </a:solidFill>
                <a:latin typeface="Cambria" pitchFamily="18" charset="0"/>
              </a:rPr>
              <a:t>Heisler</a:t>
            </a:r>
            <a:r>
              <a:rPr lang="en-US" sz="900" dirty="0">
                <a:solidFill>
                  <a:schemeClr val="tx1"/>
                </a:solidFill>
                <a:latin typeface="Cambria" pitchFamily="18" charset="0"/>
              </a:rPr>
              <a:t> CJ, Kim LC. Community Approaches to Elder Abuse. </a:t>
            </a:r>
            <a:r>
              <a:rPr lang="en-US" sz="900" dirty="0" err="1">
                <a:solidFill>
                  <a:schemeClr val="tx1"/>
                </a:solidFill>
                <a:latin typeface="Cambria" pitchFamily="18" charset="0"/>
              </a:rPr>
              <a:t>Clin</a:t>
            </a:r>
            <a:r>
              <a:rPr lang="en-US" sz="900" dirty="0">
                <a:solidFill>
                  <a:schemeClr val="tx1"/>
                </a:solidFill>
                <a:latin typeface="Cambria" pitchFamily="18" charset="0"/>
              </a:rPr>
              <a:t> Geriatric Med. 2005 May ;21(2):429-447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8458200" cy="274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work of the medical case management team generally occurs in three phases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9000"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Investigation or assessment made by the referring agency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9000"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Comprehensive Geriatric Assessment done by the medical team led by the Geriatrician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9000"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Interprofessional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Team Meeting to develop a joint intervention plan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</a:t>
            </a:r>
            <a:r>
              <a:rPr lang="en-US" sz="2800" dirty="0" smtClean="0"/>
              <a:t>Vulnerable </a:t>
            </a:r>
            <a:r>
              <a:rPr lang="en-US" sz="2800" dirty="0"/>
              <a:t>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382000" cy="66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7924800" cy="4525963"/>
          </a:xfrm>
        </p:spPr>
        <p:txBody>
          <a:bodyPr>
            <a:normAutofit/>
          </a:bodyPr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Used in ACE (Acute Care of the Elderly) units.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Provided as a part of a Geriatric consult.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No study is worth more value than the appreciation from other disciplines, the kind words from families and the joy on a patient’s face seen when you say. . . </a:t>
            </a:r>
            <a:endParaRPr lang="en-US" sz="2200" dirty="0"/>
          </a:p>
          <a:p>
            <a:pPr eaLnBrk="1" hangingPunct="1"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“ I am trained to take care of YOU and your friends!”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CGA and the Hospitalized 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5333999"/>
          </a:xfrm>
        </p:spPr>
        <p:txBody>
          <a:bodyPr>
            <a:normAutofit fontScale="92500" lnSpcReduction="10000"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400" dirty="0"/>
              <a:t>Defined as </a:t>
            </a:r>
            <a:r>
              <a:rPr lang="en-US" sz="2400" dirty="0" smtClean="0"/>
              <a:t> greater than four </a:t>
            </a:r>
            <a:r>
              <a:rPr lang="en-US" sz="2400" dirty="0"/>
              <a:t>prescription medications or </a:t>
            </a:r>
            <a:r>
              <a:rPr lang="en-US" sz="2400" dirty="0" smtClean="0"/>
              <a:t> greater than three </a:t>
            </a:r>
            <a:r>
              <a:rPr lang="en-US" sz="2400" dirty="0"/>
              <a:t>new medications in a 24-hour period. </a:t>
            </a:r>
            <a:endParaRPr lang="en-US" sz="24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4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400" dirty="0" smtClean="0"/>
              <a:t>Four or </a:t>
            </a:r>
            <a:r>
              <a:rPr lang="en-US" sz="2400" dirty="0"/>
              <a:t>more prescription medications increases the risk for falls in the elderly. </a:t>
            </a:r>
            <a:endParaRPr lang="en-US" sz="24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4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400" dirty="0" smtClean="0"/>
              <a:t>Five or </a:t>
            </a:r>
            <a:r>
              <a:rPr lang="en-US" sz="2400" dirty="0"/>
              <a:t>more prescription medications increases the risk of adverse drug reactions. </a:t>
            </a:r>
            <a:endParaRPr lang="en-US" sz="24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4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400" dirty="0"/>
              <a:t>30% of </a:t>
            </a:r>
            <a:r>
              <a:rPr lang="en-US" sz="2400" dirty="0" smtClean="0"/>
              <a:t>older adult hospital </a:t>
            </a:r>
            <a:r>
              <a:rPr lang="en-US" sz="2400" dirty="0"/>
              <a:t>admissions </a:t>
            </a:r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linked </a:t>
            </a:r>
            <a:r>
              <a:rPr lang="en-US" sz="2400" dirty="0"/>
              <a:t>to </a:t>
            </a:r>
            <a:r>
              <a:rPr lang="en-US" sz="2400" dirty="0" smtClean="0"/>
              <a:t>drug-related effects, </a:t>
            </a:r>
            <a:r>
              <a:rPr lang="en-US" sz="2400" dirty="0"/>
              <a:t>and </a:t>
            </a:r>
            <a:r>
              <a:rPr lang="en-US" sz="2400" dirty="0" err="1" smtClean="0"/>
              <a:t>polypharmacy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the </a:t>
            </a:r>
            <a:r>
              <a:rPr lang="en-US" sz="2400" dirty="0" smtClean="0"/>
              <a:t>fifth </a:t>
            </a:r>
            <a:r>
              <a:rPr lang="en-US" sz="2400" dirty="0"/>
              <a:t>leading cause of death 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hospitalized </a:t>
            </a:r>
            <a:r>
              <a:rPr lang="en-US" sz="2400" dirty="0"/>
              <a:t>elders.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/>
              <a:t>Polypharmacy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2051" name="Picture 3" descr="C:\Users\bardoin\AppData\Local\Microsoft\Windows\Temporary Internet Files\Content.IE5\143QSYAH\MP9004015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909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3124200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Liver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Decline in the Cytochrome P450 system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Renal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Decrease in </a:t>
            </a:r>
            <a:r>
              <a:rPr lang="en-US" sz="2200" dirty="0" err="1" smtClean="0"/>
              <a:t>Glomerular</a:t>
            </a:r>
            <a:r>
              <a:rPr lang="en-US" sz="2200" dirty="0" smtClean="0"/>
              <a:t> Filtration Rate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Decrease in tubular function 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Decreased </a:t>
            </a:r>
            <a:r>
              <a:rPr lang="en-US" sz="2200" dirty="0" err="1" smtClean="0"/>
              <a:t>creatinine</a:t>
            </a:r>
            <a:r>
              <a:rPr lang="en-US" sz="2200" dirty="0" smtClean="0"/>
              <a:t> clearance</a:t>
            </a: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9200" y="364807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292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671513" y="228600"/>
            <a:ext cx="7862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</a:rPr>
              <a:t>Aging and Medication Metabolism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3466981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SzPct val="69000"/>
            </a:pPr>
            <a:r>
              <a:rPr lang="en-US" dirty="0"/>
              <a:t>Increased serum </a:t>
            </a:r>
            <a:r>
              <a:rPr lang="en-US" dirty="0" smtClean="0"/>
              <a:t>levels</a:t>
            </a:r>
          </a:p>
          <a:p>
            <a:pPr lvl="1">
              <a:spcBef>
                <a:spcPts val="1200"/>
              </a:spcBef>
              <a:buSzPct val="69000"/>
            </a:pPr>
            <a:r>
              <a:rPr lang="en-US" dirty="0" smtClean="0"/>
              <a:t>Increased </a:t>
            </a:r>
            <a:r>
              <a:rPr lang="en-US" dirty="0"/>
              <a:t>half life</a:t>
            </a:r>
          </a:p>
        </p:txBody>
      </p:sp>
    </p:spTree>
    <p:extLst>
      <p:ext uri="{BB962C8B-B14F-4D97-AF65-F5344CB8AC3E}">
        <p14:creationId xmlns:p14="http://schemas.microsoft.com/office/powerpoint/2010/main" val="3599621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62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Dry </a:t>
            </a:r>
            <a:r>
              <a:rPr lang="en-US" sz="2200" dirty="0"/>
              <a:t>mouth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Tachycardia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Confusion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Diarrhea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Constipation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Peripheral </a:t>
            </a:r>
            <a:r>
              <a:rPr lang="en-US" sz="2200" dirty="0"/>
              <a:t>edema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Extra </a:t>
            </a:r>
            <a:r>
              <a:rPr lang="en-US" sz="2200" dirty="0"/>
              <a:t>pyramidal </a:t>
            </a:r>
            <a:r>
              <a:rPr lang="en-US" sz="2200" dirty="0" smtClean="0"/>
              <a:t>side </a:t>
            </a:r>
            <a:r>
              <a:rPr lang="en-US" sz="2200" dirty="0"/>
              <a:t>effects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Syncope 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419600" cy="4206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Orthostatic </a:t>
            </a:r>
            <a:r>
              <a:rPr lang="en-US" sz="2200" dirty="0"/>
              <a:t>hypotension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Hypoglycemia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Congestive </a:t>
            </a:r>
            <a:r>
              <a:rPr lang="en-US" sz="2200" dirty="0"/>
              <a:t>heart </a:t>
            </a:r>
            <a:r>
              <a:rPr lang="en-US" sz="2200" dirty="0" smtClean="0"/>
              <a:t>failure/pulmonary </a:t>
            </a:r>
            <a:r>
              <a:rPr lang="en-US" sz="2200" dirty="0"/>
              <a:t>edema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Flatulence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Bloating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Somnolence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Lethargy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5410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Vanderbilt University Senior Care: Quick Reference for Geriatric Syndromes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/>
              <a:t>Polypharmacy</a:t>
            </a:r>
            <a:r>
              <a:rPr lang="en-US" sz="2800" dirty="0"/>
              <a:t> Signs and Symptoms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9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58626"/>
              </p:ext>
            </p:extLst>
          </p:nvPr>
        </p:nvGraphicFramePr>
        <p:xfrm>
          <a:off x="1066800" y="1905000"/>
          <a:ext cx="75438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/>
                <a:gridCol w="1508760"/>
                <a:gridCol w="1508760"/>
                <a:gridCol w="1508760"/>
                <a:gridCol w="15087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Geriatricians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r>
                        <a:rPr lang="en-US" baseline="0" dirty="0" smtClean="0"/>
                        <a:t> 75 and older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r>
                        <a:rPr lang="en-US" baseline="0" dirty="0" smtClean="0"/>
                        <a:t> 75 and older/10,000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Geriatricians/10,000 75 and older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7,762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16,600,767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1,660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6,756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18,766,113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1,877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22,492,284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2,249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8,363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33,307,590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3,331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44,343,168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4,434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48,434,336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4,843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477000"/>
            <a:ext cx="38100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Source: Census data from the Administration on Aging Table on Projected Future Growth of the Older Population: 1900 to 2050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Welcome to Your Future!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4478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Projection on Future Number of Geriatricians in the United States. May 2011 </a:t>
            </a:r>
          </a:p>
        </p:txBody>
      </p:sp>
    </p:spTree>
    <p:extLst>
      <p:ext uri="{BB962C8B-B14F-4D97-AF65-F5344CB8AC3E}">
        <p14:creationId xmlns:p14="http://schemas.microsoft.com/office/powerpoint/2010/main" val="36887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62400" cy="3505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2880" indent="0">
              <a:spcBef>
                <a:spcPts val="400"/>
              </a:spcBef>
              <a:buSzPct val="69000"/>
              <a:buNone/>
            </a:pPr>
            <a:r>
              <a:rPr lang="en-US" sz="2600" b="1" dirty="0" smtClean="0"/>
              <a:t>Patient </a:t>
            </a:r>
            <a:r>
              <a:rPr lang="en-US" sz="2600" b="1" dirty="0"/>
              <a:t>F</a:t>
            </a:r>
            <a:r>
              <a:rPr lang="en-US" sz="2600" b="1" dirty="0" smtClean="0"/>
              <a:t>actors</a:t>
            </a:r>
            <a:r>
              <a:rPr lang="en-US" sz="2600" b="1" dirty="0"/>
              <a:t>: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Older </a:t>
            </a:r>
            <a:r>
              <a:rPr lang="en-US" sz="2200" dirty="0"/>
              <a:t>age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Female </a:t>
            </a:r>
            <a:endParaRPr lang="en-US" sz="22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Low </a:t>
            </a:r>
            <a:r>
              <a:rPr lang="en-US" sz="2200" dirty="0"/>
              <a:t>education level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Rural </a:t>
            </a:r>
            <a:r>
              <a:rPr lang="en-US" sz="2200" dirty="0"/>
              <a:t>living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Multiple </a:t>
            </a:r>
            <a:r>
              <a:rPr lang="en-US" sz="2200" dirty="0"/>
              <a:t>chronic illnesses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Use </a:t>
            </a:r>
            <a:r>
              <a:rPr lang="en-US" sz="2200" dirty="0"/>
              <a:t>of multiple medications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Having </a:t>
            </a:r>
            <a:r>
              <a:rPr lang="en-US" sz="2200" dirty="0"/>
              <a:t>multiple pharmacies dispense medications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066800"/>
            <a:ext cx="4346448" cy="2133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2880" indent="0">
              <a:spcBef>
                <a:spcPts val="400"/>
              </a:spcBef>
              <a:buSzPct val="69000"/>
              <a:buNone/>
            </a:pPr>
            <a:r>
              <a:rPr lang="en-US" sz="2600" b="1" dirty="0"/>
              <a:t>System Factors: </a:t>
            </a:r>
            <a:endParaRPr lang="en-US" sz="2600" dirty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Many </a:t>
            </a:r>
            <a:r>
              <a:rPr lang="en-US" sz="2200" dirty="0"/>
              <a:t>different prescribers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Poor </a:t>
            </a:r>
            <a:r>
              <a:rPr lang="en-US" sz="2200" dirty="0"/>
              <a:t>patient record keeping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Failure </a:t>
            </a:r>
            <a:r>
              <a:rPr lang="en-US" sz="2200" dirty="0"/>
              <a:t>to review patient’s medications at regular intervals and post hospitalization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Factors Associated With </a:t>
            </a:r>
            <a:r>
              <a:rPr lang="en-US" sz="2800" dirty="0" err="1"/>
              <a:t>Polypharmacy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5410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Vanderbilt University Senior Care: Quick Reference for Geriatric Syndromes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39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4876800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/>
              <a:t>Is the medication necessary?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Do </a:t>
            </a:r>
            <a:r>
              <a:rPr lang="en-US" sz="2200" dirty="0"/>
              <a:t>the benefits outweigh the risks?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What </a:t>
            </a:r>
            <a:r>
              <a:rPr lang="en-US" sz="2200" dirty="0"/>
              <a:t>are the desired therapeutic effects and how will they be measured?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What </a:t>
            </a:r>
            <a:r>
              <a:rPr lang="en-US" sz="2200" dirty="0"/>
              <a:t>are </a:t>
            </a:r>
            <a:r>
              <a:rPr lang="en-US" sz="2200" dirty="0" smtClean="0"/>
              <a:t>the potential </a:t>
            </a:r>
            <a:r>
              <a:rPr lang="en-US" sz="2200" dirty="0"/>
              <a:t>drug-drug interactions?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Try </a:t>
            </a:r>
            <a:r>
              <a:rPr lang="en-US" sz="2200" dirty="0"/>
              <a:t>to start only one new medication at a time.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Titrate </a:t>
            </a:r>
            <a:r>
              <a:rPr lang="en-US" sz="2200" dirty="0"/>
              <a:t>the dose slowly as tolerated by the patient.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 </a:t>
            </a:r>
            <a:r>
              <a:rPr lang="en-US" sz="2200" dirty="0"/>
              <a:t>Start with a low dose.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 </a:t>
            </a:r>
            <a:r>
              <a:rPr lang="en-US" sz="2200" dirty="0"/>
              <a:t>Identify and explain the indications and the directions to the patient and the </a:t>
            </a:r>
            <a:r>
              <a:rPr lang="en-US" sz="2200" dirty="0" smtClean="0"/>
              <a:t>caregiver</a:t>
            </a:r>
            <a:r>
              <a:rPr lang="en-US" sz="2200" dirty="0"/>
              <a:t>.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 </a:t>
            </a:r>
            <a:r>
              <a:rPr lang="en-US" sz="2200" dirty="0"/>
              <a:t>Identify and stop any duplicate medications.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Principles for Prescribing for Older Adults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5410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Vanderbilt University Senior Care: Quick Reference for Geriatric Syndromes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94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3735388" cy="639762"/>
          </a:xfrm>
        </p:spPr>
        <p:txBody>
          <a:bodyPr anchor="ctr"/>
          <a:lstStyle/>
          <a:p>
            <a:pPr marL="457200">
              <a:spcBef>
                <a:spcPts val="400"/>
              </a:spcBef>
            </a:pPr>
            <a:r>
              <a:rPr lang="en-US" dirty="0" smtClean="0"/>
              <a:t>Pharmacologic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457700" cy="4876800"/>
          </a:xfrm>
        </p:spPr>
        <p:txBody>
          <a:bodyPr>
            <a:noAutofit/>
          </a:bodyPr>
          <a:lstStyle/>
          <a:p>
            <a:pPr marL="457200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Medication review</a:t>
            </a:r>
          </a:p>
          <a:p>
            <a:pPr marL="857250" lvl="2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At </a:t>
            </a:r>
            <a:r>
              <a:rPr lang="en-US" sz="2000" dirty="0"/>
              <a:t>every office </a:t>
            </a:r>
            <a:r>
              <a:rPr lang="en-US" sz="2000" dirty="0" smtClean="0"/>
              <a:t>visit</a:t>
            </a:r>
          </a:p>
          <a:p>
            <a:pPr marL="857250" lvl="2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After </a:t>
            </a:r>
            <a:r>
              <a:rPr lang="en-US" sz="2000" dirty="0"/>
              <a:t>every hospitalization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Eliminate </a:t>
            </a:r>
            <a:r>
              <a:rPr lang="en-US" sz="2000" dirty="0"/>
              <a:t>medications with duplicate effects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Stop </a:t>
            </a:r>
            <a:r>
              <a:rPr lang="en-US" sz="2000" dirty="0"/>
              <a:t>medications that are ineffective or have sub-optimal therapeutic effects 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Add </a:t>
            </a:r>
            <a:r>
              <a:rPr lang="en-US" sz="2000" dirty="0"/>
              <a:t>new medications one at a time </a:t>
            </a:r>
            <a:endParaRPr lang="en-US" sz="20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Use </a:t>
            </a:r>
            <a:r>
              <a:rPr lang="en-US" sz="2000" dirty="0"/>
              <a:t>the advice “start low and go slow” </a:t>
            </a:r>
            <a:r>
              <a:rPr lang="en-US" sz="2000" dirty="0" smtClean="0"/>
              <a:t>for starting </a:t>
            </a:r>
            <a:r>
              <a:rPr lang="en-US" sz="2000" dirty="0"/>
              <a:t>new medications </a:t>
            </a:r>
            <a:endParaRPr lang="en-US" sz="20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Know </a:t>
            </a:r>
            <a:r>
              <a:rPr lang="en-US" sz="2000" dirty="0"/>
              <a:t>all non-prescription medications, supplements, and herbal supplements.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5400" y="1066800"/>
            <a:ext cx="3055717" cy="639762"/>
          </a:xfrm>
        </p:spPr>
        <p:txBody>
          <a:bodyPr anchor="ctr">
            <a:normAutofit fontScale="92500"/>
          </a:bodyPr>
          <a:lstStyle/>
          <a:p>
            <a:pPr marL="457200">
              <a:spcBef>
                <a:spcPts val="400"/>
              </a:spcBef>
            </a:pPr>
            <a:r>
              <a:rPr lang="en-US" dirty="0" smtClean="0"/>
              <a:t>Non-pharmacologic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05400" y="1752600"/>
            <a:ext cx="3733800" cy="3494088"/>
          </a:xfrm>
        </p:spPr>
        <p:txBody>
          <a:bodyPr>
            <a:noAutofit/>
          </a:bodyPr>
          <a:lstStyle/>
          <a:p>
            <a:pPr marL="52578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/>
              <a:t>Write out schedules</a:t>
            </a:r>
          </a:p>
          <a:p>
            <a:pPr marL="52578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Write </a:t>
            </a:r>
            <a:r>
              <a:rPr lang="en-US" sz="2000" dirty="0"/>
              <a:t>out indications for each medication</a:t>
            </a:r>
          </a:p>
          <a:p>
            <a:pPr marL="52578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Use </a:t>
            </a:r>
            <a:r>
              <a:rPr lang="en-US" sz="2000" dirty="0"/>
              <a:t>pill boxes to track adherence </a:t>
            </a:r>
          </a:p>
          <a:p>
            <a:pPr marL="52578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000" dirty="0" smtClean="0"/>
              <a:t>Detailed </a:t>
            </a:r>
            <a:r>
              <a:rPr lang="en-US" sz="2000" dirty="0"/>
              <a:t>explanations of each medication and the indication increase adherence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Management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5410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Vanderbilt University Senior Care: Quick Reference for Geriatric Syndromes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13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924800" cy="2590800"/>
          </a:xfrm>
        </p:spPr>
        <p:txBody>
          <a:bodyPr>
            <a:normAutofit/>
          </a:bodyPr>
          <a:lstStyle/>
          <a:p>
            <a:pPr marL="457200" indent="0" defTabSz="457200"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400" dirty="0" smtClean="0"/>
              <a:t>Older patients tend to overestimate their health or underreport their symptoms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Accidentally or purposefully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Consider most of their symptoms as normal aging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Embarrassed and see symptoms as loss of virility/power</a:t>
            </a:r>
          </a:p>
          <a:p>
            <a:pPr marL="857250" lvl="2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Simply forget!</a:t>
            </a:r>
          </a:p>
          <a:p>
            <a:pPr lvl="1"/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1447800"/>
            <a:ext cx="807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27432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Vitals 	</a:t>
            </a:r>
          </a:p>
          <a:p>
            <a:pPr marL="914400" lvl="3" indent="-27432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Orthostatics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7432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Listen to the patient and caregivers!</a:t>
            </a:r>
          </a:p>
          <a:p>
            <a:pPr marL="457200" marR="0" lvl="0" indent="-27432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Exam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Comprehensive History and Physical Exam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0782" y="914400"/>
            <a:ext cx="468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History Taking and the Older Patient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9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5791200" cy="4525963"/>
          </a:xfrm>
        </p:spPr>
        <p:txBody>
          <a:bodyPr>
            <a:normAutofit fontScale="92500" lnSpcReduction="20000"/>
          </a:bodyPr>
          <a:lstStyle/>
          <a:p>
            <a:pPr marL="457200" indent="-274320">
              <a:spcBef>
                <a:spcPts val="400"/>
              </a:spcBef>
              <a:buNone/>
            </a:pPr>
            <a:r>
              <a:rPr lang="en-US" sz="2400" dirty="0" smtClean="0"/>
              <a:t>History of Present Illness</a:t>
            </a:r>
          </a:p>
          <a:p>
            <a:pPr marL="457200" lvl="1" indent="-274320">
              <a:lnSpc>
                <a:spcPct val="11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400" dirty="0" smtClean="0"/>
              <a:t>Pain</a:t>
            </a:r>
          </a:p>
          <a:p>
            <a:pPr marL="914400" lvl="4" indent="-274320">
              <a:lnSpc>
                <a:spcPct val="11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400" dirty="0" smtClean="0"/>
              <a:t>Acute vs. Persistent</a:t>
            </a:r>
          </a:p>
          <a:p>
            <a:pPr marL="1371600" lvl="7" indent="-274320">
              <a:lnSpc>
                <a:spcPct val="110000"/>
              </a:lnSpc>
              <a:spcBef>
                <a:spcPts val="400"/>
              </a:spcBef>
              <a:buClr>
                <a:schemeClr val="bg2"/>
              </a:buClr>
              <a:buSzPct val="69000"/>
              <a:buFont typeface="Wingdings" pitchFamily="2" charset="2"/>
              <a:buChar char="w"/>
            </a:pPr>
            <a:r>
              <a:rPr lang="en-US" sz="2400" b="1" dirty="0" smtClean="0">
                <a:solidFill>
                  <a:srgbClr val="0070C0"/>
                </a:solidFill>
              </a:rPr>
              <a:t>C</a:t>
            </a:r>
            <a:r>
              <a:rPr lang="en-US" sz="2400" dirty="0" smtClean="0"/>
              <a:t>haracter, </a:t>
            </a:r>
          </a:p>
          <a:p>
            <a:pPr marL="1371600" lvl="7" indent="-274320">
              <a:lnSpc>
                <a:spcPct val="110000"/>
              </a:lnSpc>
              <a:spcBef>
                <a:spcPts val="400"/>
              </a:spcBef>
              <a:buClr>
                <a:schemeClr val="bg2"/>
              </a:buClr>
              <a:buSzPct val="69000"/>
              <a:buFont typeface="Wingdings" pitchFamily="2" charset="2"/>
              <a:buChar char="w"/>
            </a:pPr>
            <a:r>
              <a:rPr lang="en-US" sz="2400" b="1" dirty="0" smtClean="0">
                <a:solidFill>
                  <a:srgbClr val="0070C0"/>
                </a:solidFill>
              </a:rPr>
              <a:t>O</a:t>
            </a:r>
            <a:r>
              <a:rPr lang="en-US" sz="2400" dirty="0" smtClean="0"/>
              <a:t>nset, </a:t>
            </a:r>
          </a:p>
          <a:p>
            <a:pPr marL="1371600" lvl="7" indent="-274320">
              <a:lnSpc>
                <a:spcPct val="110000"/>
              </a:lnSpc>
              <a:spcBef>
                <a:spcPts val="400"/>
              </a:spcBef>
              <a:buClr>
                <a:schemeClr val="bg2"/>
              </a:buClr>
              <a:buSzPct val="69000"/>
              <a:buFont typeface="Wingdings" pitchFamily="2" charset="2"/>
              <a:buChar char="w"/>
            </a:pPr>
            <a:r>
              <a:rPr lang="en-US" sz="2400" b="1" dirty="0" smtClean="0">
                <a:solidFill>
                  <a:srgbClr val="0070C0"/>
                </a:solidFill>
              </a:rPr>
              <a:t>L</a:t>
            </a:r>
            <a:r>
              <a:rPr lang="en-US" sz="2400" dirty="0" smtClean="0"/>
              <a:t>ocation, </a:t>
            </a:r>
          </a:p>
          <a:p>
            <a:pPr marL="1371600" lvl="7" indent="-274320">
              <a:lnSpc>
                <a:spcPct val="110000"/>
              </a:lnSpc>
              <a:spcBef>
                <a:spcPts val="400"/>
              </a:spcBef>
              <a:buClr>
                <a:schemeClr val="bg2"/>
              </a:buClr>
              <a:buSzPct val="69000"/>
              <a:buFont typeface="Wingdings" pitchFamily="2" charset="2"/>
              <a:buChar char="w"/>
            </a:pPr>
            <a:r>
              <a:rPr lang="en-US" sz="2400" b="1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uration, </a:t>
            </a:r>
          </a:p>
          <a:p>
            <a:pPr marL="1371600" lvl="7" indent="-274320">
              <a:lnSpc>
                <a:spcPct val="110000"/>
              </a:lnSpc>
              <a:spcBef>
                <a:spcPts val="400"/>
              </a:spcBef>
              <a:buClr>
                <a:schemeClr val="bg2"/>
              </a:buClr>
              <a:buSzPct val="69000"/>
              <a:buFont typeface="Wingdings" pitchFamily="2" charset="2"/>
              <a:buChar char="w"/>
            </a:pPr>
            <a:r>
              <a:rPr lang="en-US" sz="2400" b="1" dirty="0" smtClean="0">
                <a:solidFill>
                  <a:srgbClr val="0070C0"/>
                </a:solidFill>
              </a:rPr>
              <a:t>E</a:t>
            </a:r>
            <a:r>
              <a:rPr lang="en-US" sz="2400" dirty="0" smtClean="0"/>
              <a:t>xacerbating Factors, </a:t>
            </a:r>
          </a:p>
          <a:p>
            <a:pPr marL="1371600" lvl="7" indent="-274320">
              <a:lnSpc>
                <a:spcPct val="110000"/>
              </a:lnSpc>
              <a:spcBef>
                <a:spcPts val="400"/>
              </a:spcBef>
              <a:buClr>
                <a:schemeClr val="bg2"/>
              </a:buClr>
              <a:buSzPct val="69000"/>
              <a:buFont typeface="Wingdings" pitchFamily="2" charset="2"/>
              <a:buChar char="w"/>
            </a:pPr>
            <a:r>
              <a:rPr lang="en-US" sz="2400" b="1" dirty="0" smtClean="0">
                <a:solidFill>
                  <a:srgbClr val="0070C0"/>
                </a:solidFill>
              </a:rPr>
              <a:t>S</a:t>
            </a:r>
            <a:r>
              <a:rPr lang="en-US" sz="2400" dirty="0" smtClean="0"/>
              <a:t>trength, </a:t>
            </a:r>
          </a:p>
          <a:p>
            <a:pPr marL="1371600" lvl="7" indent="-274320">
              <a:lnSpc>
                <a:spcPct val="110000"/>
              </a:lnSpc>
              <a:spcBef>
                <a:spcPts val="400"/>
              </a:spcBef>
              <a:buClr>
                <a:schemeClr val="bg2"/>
              </a:buClr>
              <a:buSzPct val="69000"/>
              <a:buFont typeface="Wingdings" pitchFamily="2" charset="2"/>
              <a:buChar char="w"/>
            </a:pPr>
            <a:r>
              <a:rPr lang="en-US" sz="2400" b="1" dirty="0" smtClean="0">
                <a:solidFill>
                  <a:srgbClr val="0070C0"/>
                </a:solidFill>
              </a:rPr>
              <a:t>T</a:t>
            </a:r>
            <a:r>
              <a:rPr lang="en-US" sz="2400" dirty="0" smtClean="0"/>
              <a:t>iming</a:t>
            </a:r>
          </a:p>
          <a:p>
            <a:pPr marL="457200" lvl="2" indent="-274320">
              <a:lnSpc>
                <a:spcPct val="11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dirty="0" smtClean="0"/>
              <a:t>Other co-morbidities</a:t>
            </a:r>
          </a:p>
          <a:p>
            <a:pPr marL="457200" lvl="2" indent="-274320">
              <a:lnSpc>
                <a:spcPct val="11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dirty="0" smtClean="0"/>
              <a:t>Does it fit with other geriatric syndromes?</a:t>
            </a:r>
          </a:p>
          <a:p>
            <a:pPr lvl="2"/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History Taking and the Older 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295400"/>
            <a:ext cx="553718" cy="44012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COLDEST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7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5715000"/>
          </a:xfrm>
        </p:spPr>
        <p:txBody>
          <a:bodyPr>
            <a:noAutofit/>
          </a:bodyPr>
          <a:lstStyle/>
          <a:p>
            <a:pPr marL="457200" indent="-274320" fontAlgn="auto">
              <a:spcBef>
                <a:spcPts val="40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Geriatric Syndromes</a:t>
            </a:r>
          </a:p>
          <a:p>
            <a:pPr marL="457200" lvl="1" indent="-27432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Dementia- “Do you feel like you have a problem with memory?”</a:t>
            </a:r>
          </a:p>
          <a:p>
            <a:pPr marL="457200" lvl="1" indent="-27432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Delirium- “Have you noticed a </a:t>
            </a:r>
            <a:r>
              <a:rPr lang="en-US" sz="2200" dirty="0" smtClean="0">
                <a:solidFill>
                  <a:srgbClr val="C00000"/>
                </a:solidFill>
              </a:rPr>
              <a:t>sudden</a:t>
            </a:r>
            <a:r>
              <a:rPr lang="en-US" sz="2200" dirty="0" smtClean="0"/>
              <a:t> change in behavior or confusion?”</a:t>
            </a:r>
          </a:p>
          <a:p>
            <a:pPr marL="457200" lvl="1" indent="-27432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Falls- “Have you had any falls recently” or “Do you fall frequently?”</a:t>
            </a:r>
          </a:p>
          <a:p>
            <a:pPr marL="457200" lvl="1" indent="-27432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Urinary Incontinence- “Are you able to make it to the bathroom without any accidents”</a:t>
            </a:r>
          </a:p>
          <a:p>
            <a:pPr marL="457200" lvl="1" indent="-27432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Depression- “Are you depressed?”</a:t>
            </a:r>
          </a:p>
          <a:p>
            <a:pPr marL="457200" lvl="1" indent="-27432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Malnutrition- “How’s your appetite?” or “Do you feel hungry?” or “How do you get your meals everyday?”</a:t>
            </a:r>
          </a:p>
          <a:p>
            <a:pPr marL="457200" lvl="1" indent="-274320" fontAlgn="auto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Insomnia- “Do you have difficulty with sleep?”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History Taking and the Older Patient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Depression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4098" name="Picture 2" descr="C:\Users\bardoin\AppData\Local\Microsoft\Windows\Temporary Internet Files\Content.IE5\BM2RONJH\MP9004424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92493"/>
            <a:ext cx="6223822" cy="41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16002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dirty="0">
                <a:solidFill>
                  <a:srgbClr val="C0C0C0"/>
                </a:solidFill>
              </a:rPr>
              <a:t>“Why are </a:t>
            </a:r>
            <a:r>
              <a:rPr lang="en-US" sz="2800" dirty="0" smtClean="0">
                <a:solidFill>
                  <a:srgbClr val="C0C0C0"/>
                </a:solidFill>
              </a:rPr>
              <a:t/>
            </a:r>
            <a:br>
              <a:rPr lang="en-US" sz="2800" dirty="0" smtClean="0">
                <a:solidFill>
                  <a:srgbClr val="C0C0C0"/>
                </a:solidFill>
              </a:rPr>
            </a:br>
            <a:r>
              <a:rPr lang="en-US" sz="2800" dirty="0" smtClean="0">
                <a:solidFill>
                  <a:srgbClr val="C0C0C0"/>
                </a:solidFill>
              </a:rPr>
              <a:t>older </a:t>
            </a:r>
            <a:r>
              <a:rPr lang="en-US" sz="2800" dirty="0">
                <a:solidFill>
                  <a:srgbClr val="C0C0C0"/>
                </a:solidFill>
              </a:rPr>
              <a:t>people </a:t>
            </a:r>
            <a:r>
              <a:rPr lang="en-US" sz="2800" dirty="0" smtClean="0">
                <a:solidFill>
                  <a:srgbClr val="C0C0C0"/>
                </a:solidFill>
              </a:rPr>
              <a:t/>
            </a:r>
            <a:br>
              <a:rPr lang="en-US" sz="2800" dirty="0" smtClean="0">
                <a:solidFill>
                  <a:srgbClr val="C0C0C0"/>
                </a:solidFill>
              </a:rPr>
            </a:br>
            <a:r>
              <a:rPr lang="en-US" sz="2800" dirty="0" smtClean="0">
                <a:solidFill>
                  <a:srgbClr val="C0C0C0"/>
                </a:solidFill>
              </a:rPr>
              <a:t>so </a:t>
            </a:r>
            <a:r>
              <a:rPr lang="en-US" sz="2800" dirty="0">
                <a:solidFill>
                  <a:srgbClr val="C0C0C0"/>
                </a:solidFill>
              </a:rPr>
              <a:t>sad?”</a:t>
            </a:r>
          </a:p>
        </p:txBody>
      </p:sp>
    </p:spTree>
    <p:extLst>
      <p:ext uri="{BB962C8B-B14F-4D97-AF65-F5344CB8AC3E}">
        <p14:creationId xmlns:p14="http://schemas.microsoft.com/office/powerpoint/2010/main" val="3225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3581400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Community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2% major, 10-30% depressive symptoms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Outpatient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5-10%, 10-30%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Inpatient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10-20%, 10-30%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Long Term Care Setting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10%, 30%</a:t>
            </a:r>
            <a:endParaRPr lang="en-US" sz="2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Prevalence of Depression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0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2590800"/>
          </a:xfrm>
        </p:spPr>
        <p:txBody>
          <a:bodyPr/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Up to one-half of all depressed elderly seen by a primary care physician are not identified as depressed.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Depressive symptoms in hospitalized elders can increase risk of: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Readmission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Functional Decline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Mortality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Isn’t </a:t>
            </a:r>
            <a:r>
              <a:rPr lang="en-US" sz="2800" dirty="0"/>
              <a:t>it an outpatient </a:t>
            </a:r>
            <a:r>
              <a:rPr lang="en-US" sz="2800" dirty="0" smtClean="0"/>
              <a:t>issue? / Why </a:t>
            </a:r>
            <a:r>
              <a:rPr lang="en-US" sz="2800" dirty="0"/>
              <a:t>screen in the hospital?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20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10600" cy="4525963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Can increase length of stay because it slows recovery and mobilization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Inpatient is a good time to make a diagnosis and get referrals in place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Treatments are effective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Depression in the Hospitalized Patient- Why Screen?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0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924800" cy="4525963"/>
          </a:xfrm>
        </p:spPr>
        <p:txBody>
          <a:bodyPr>
            <a:normAutofit/>
          </a:bodyPr>
          <a:lstStyle/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Cornerstone of Geriatric Medicine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What sets us apart from other disciplines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Patients and families appreciate this approach to patient care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How patient care should be done</a:t>
            </a:r>
          </a:p>
        </p:txBody>
      </p:sp>
      <p:sp>
        <p:nvSpPr>
          <p:cNvPr id="16387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Comprehensive Geriatric Assessment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3810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Female Gender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Divorced or separated status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Low socioeconomic status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Poor social support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err="1" smtClean="0"/>
              <a:t>Comorbid</a:t>
            </a:r>
            <a:r>
              <a:rPr lang="en-US" sz="2200" dirty="0" smtClean="0"/>
              <a:t> illness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3889248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Cognitive impairment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Adverse/Stressful life events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Family history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Prior depressive episodes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Previous suicide attempts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Financial stress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Who is at </a:t>
            </a:r>
            <a:r>
              <a:rPr lang="en-US" sz="2800" dirty="0" smtClean="0"/>
              <a:t>Risk</a:t>
            </a:r>
            <a:r>
              <a:rPr lang="en-US" sz="2800" dirty="0"/>
              <a:t>?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73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3124200"/>
          </a:xfrm>
        </p:spPr>
        <p:txBody>
          <a:bodyPr/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Dementia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Diabetes Mellitus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Rheumatoid Arthritis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History of </a:t>
            </a:r>
            <a:r>
              <a:rPr lang="en-US" sz="2200" dirty="0" err="1" smtClean="0"/>
              <a:t>Cerebro</a:t>
            </a:r>
            <a:r>
              <a:rPr lang="en-US" sz="2200" dirty="0" smtClean="0"/>
              <a:t>-Vascular Accident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Myocardial Infarction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Cancer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Parkinson’s Disease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Associated Medical Problems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146" name="Picture 2" descr="C:\Users\bardoin\AppData\Local\Microsoft\Windows\Temporary Internet Files\Content.IE5\BM2RONJH\MP90042770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223249" cy="28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7848600" cy="4525963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Older depressed patient often has different complaints and presentations than younger patients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Less commonly experience “mood symptoms”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Older patients often have more somatic symptoms and may end up hospitalized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Atypical Presentation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7848600" cy="1858963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Irritability, anxiety or decreased functional status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Recognize that the role of co-existing medical problems, cognitive deficits, multiple medications complicates the picture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Many assume depression is a normal part of aging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Depression in Older </a:t>
            </a:r>
            <a:r>
              <a:rPr lang="en-US" sz="2800" dirty="0" smtClean="0"/>
              <a:t>Adults: What </a:t>
            </a:r>
            <a:r>
              <a:rPr lang="en-US" sz="2800" dirty="0"/>
              <a:t>else to look for?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1752600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Patients with commonly associated medical problems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Adverse life events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Physical signs and symptoms: pain, insomnia, fatigue and weight loss</a:t>
            </a:r>
            <a:endParaRPr lang="en-US" sz="2200" dirty="0"/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457200" y="3962400"/>
            <a:ext cx="7848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27432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Geriatric Depression Scale: </a:t>
            </a:r>
          </a:p>
          <a:p>
            <a:pPr marL="914400" lvl="3" indent="-27432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point question scale</a:t>
            </a:r>
          </a:p>
          <a:p>
            <a:pPr marL="914400" lvl="3" indent="-27432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92% sensitivity and 89% specificity</a:t>
            </a:r>
          </a:p>
          <a:p>
            <a:pPr marL="457200" marR="0" lvl="0" indent="-27432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9000"/>
              <a:buFont typeface="Wingdings" pitchFamily="2" charset="2"/>
              <a:buChar char="w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ask, “Are you depressed?”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Who </a:t>
            </a:r>
            <a:r>
              <a:rPr lang="en-US" sz="2800" dirty="0" smtClean="0"/>
              <a:t>Should </a:t>
            </a:r>
            <a:r>
              <a:rPr lang="en-US" sz="2800" dirty="0"/>
              <a:t>be </a:t>
            </a:r>
            <a:r>
              <a:rPr lang="en-US" sz="2800" dirty="0" smtClean="0"/>
              <a:t>Screened</a:t>
            </a:r>
            <a:r>
              <a:rPr lang="en-US" sz="2800" dirty="0"/>
              <a:t>?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124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/>
              <a:t>    </a:t>
            </a:r>
            <a:r>
              <a:rPr lang="en-US" sz="2800" dirty="0">
                <a:solidFill>
                  <a:schemeClr val="accent1"/>
                </a:solidFill>
              </a:rPr>
              <a:t>Screening for Depression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4038600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Antihypertensives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Beta Blockers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Clonidine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Anti Parkinson’s Medications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Carbidopa/Levodopa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Others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Benzodiazepines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Antihistamines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Barbituates</a:t>
            </a: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Medications that can </a:t>
            </a:r>
            <a:r>
              <a:rPr lang="en-US" sz="2800" dirty="0" smtClean="0"/>
              <a:t>Cause Depression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7924800" cy="4525963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Selective Serotonin Reuptake Inhibitors (SSRIs) are somewhat interchangeable regarding effectiveness.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Choose an SSRI based on side effect profile, drug interactions and compliance.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Citalopram and Sertraline are often recommended among experts for efficacy and tolerability in the elderly.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Paxil:  Anticholinergic properties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Treatment: Medications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924800" cy="2057400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Cognitive Behavioral Therapy and Interpersonal Therapy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endParaRPr lang="en-US" sz="2200" dirty="0" smtClean="0"/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In the outpatient setting, medications and brief psychotherapy have been shown to be more effective than usual care.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Treatment: </a:t>
            </a:r>
            <a:r>
              <a:rPr lang="en-US" sz="2800" dirty="0" smtClean="0"/>
              <a:t>Therapy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62600" y="6477000"/>
            <a:ext cx="3505200" cy="365125"/>
          </a:xfr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tx1"/>
                </a:solidFill>
                <a:latin typeface="Cambria" pitchFamily="18" charset="0"/>
              </a:rPr>
              <a:t>CHAMP Curriculum: Care of the Hospitalized Aging Medical Patient</a:t>
            </a:r>
            <a:endParaRPr lang="en-US" sz="9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bardoin\AppData\Local\Microsoft\Windows\Temporary Internet Files\Content.IE5\143QSYAH\MP9003372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219450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ardoin\AppData\Local\Microsoft\Windows\Temporary Internet Files\Content.IE5\GFMUGEB2\MC9003839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524375"/>
            <a:ext cx="1584325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4525963"/>
          </a:xfr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Difficulty in initiating or maintaining sleep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NOT excessive daytime sleepiness </a:t>
            </a:r>
            <a:endParaRPr lang="en-US" sz="2200" dirty="0"/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Usually due to a primary sleep disorder (sleep apnea, narcolepsy, periodic limb movement disorder)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Most commonly due to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Psychiatric illness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err="1" smtClean="0"/>
              <a:t>Pyschophysiologic</a:t>
            </a:r>
            <a:r>
              <a:rPr lang="en-US" sz="2200" dirty="0" smtClean="0"/>
              <a:t> problems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Drug or Alcohol Dependence</a:t>
            </a:r>
          </a:p>
          <a:p>
            <a:pPr marL="914400" lvl="3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Restless Leg Syndrome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Insomnia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86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876800"/>
          </a:xfrm>
        </p:spPr>
        <p:txBody>
          <a:bodyPr>
            <a:normAutofit fontScale="85000" lnSpcReduction="20000"/>
          </a:bodyPr>
          <a:lstStyle/>
          <a:p>
            <a:pPr marL="457200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600" dirty="0"/>
              <a:t>Alter the environment to make it less disturbing at night . . . minimize night time lighting, sounds and procedures (labs and vitals) and make the bed comfortable (the fewer restraints the better). </a:t>
            </a:r>
          </a:p>
          <a:p>
            <a:pPr marL="457200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600" dirty="0"/>
              <a:t>Make sure the patient is active (not napping) during the day with physical therapy, family, and volunteers to help keep the </a:t>
            </a:r>
            <a:r>
              <a:rPr lang="en-US" sz="2600" dirty="0" smtClean="0"/>
              <a:t>patient </a:t>
            </a:r>
            <a:r>
              <a:rPr lang="en-US" sz="2600" dirty="0"/>
              <a:t>company. </a:t>
            </a:r>
          </a:p>
          <a:p>
            <a:pPr marL="457200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600" dirty="0"/>
              <a:t>Evaluate the medications and make sure the patient’s pain is well controlled. </a:t>
            </a:r>
          </a:p>
          <a:p>
            <a:pPr marL="457200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600" dirty="0"/>
              <a:t>Warm milk/tea, relaxing music/white sound, and massages can be helpful</a:t>
            </a:r>
            <a:r>
              <a:rPr lang="en-US" sz="2600" dirty="0" smtClean="0"/>
              <a:t>. </a:t>
            </a:r>
            <a:endParaRPr lang="en-US" sz="2600" dirty="0"/>
          </a:p>
          <a:p>
            <a:pPr marL="457200" indent="-274320">
              <a:lnSpc>
                <a:spcPct val="120000"/>
              </a:lnSpc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600" dirty="0"/>
              <a:t>Safer medications for the geriatric population include low dose </a:t>
            </a:r>
            <a:r>
              <a:rPr lang="en-US" sz="2600" dirty="0" err="1"/>
              <a:t>Trazodone</a:t>
            </a:r>
            <a:r>
              <a:rPr lang="en-US" sz="2600" dirty="0"/>
              <a:t> or Mirtazapine.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    </a:t>
            </a:r>
            <a:r>
              <a:rPr lang="en-US" sz="2800" dirty="0"/>
              <a:t>Treatment for Insomnia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4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543800" cy="4525963"/>
          </a:xfrm>
        </p:spPr>
        <p:txBody>
          <a:bodyPr/>
          <a:lstStyle/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Process intended to determine a patient’s medical, psychosocial, and functional capabilities and limitations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Goal is to develop an overall plan for treatment and long-term follow-up</a:t>
            </a:r>
          </a:p>
          <a:p>
            <a:pPr marL="457200" indent="-27432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Implemented by a highly-trained team</a:t>
            </a:r>
          </a:p>
          <a:p>
            <a:pPr marL="411163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7411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Comprehensive Geriatric Assessment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343400" cy="2544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Geriatrician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Geriatric Nurse Practitioner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Social Worker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Clinical Nurse Case Manager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Therapists (PT/OT)</a:t>
            </a:r>
          </a:p>
          <a:p>
            <a:pPr marL="457200" indent="-274320">
              <a:spcBef>
                <a:spcPts val="400"/>
              </a:spcBef>
              <a:buSzPct val="69000"/>
              <a:buFont typeface="Wingdings" pitchFamily="2" charset="2"/>
              <a:buChar char="w"/>
            </a:pPr>
            <a:r>
              <a:rPr lang="en-US" sz="2200" dirty="0" smtClean="0"/>
              <a:t>Other Geriatric Specialists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/>
              <a:t>Geriatric Team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1027" name="Picture 3" descr="C:\Users\bardoin\AppData\Local\Microsoft\Windows\Temporary Internet Files\Content.IE5\GFMUGEB2\MP9004227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714500"/>
            <a:ext cx="37719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848600" cy="4419600"/>
          </a:xfrm>
        </p:spPr>
        <p:txBody>
          <a:bodyPr>
            <a:normAutofit/>
          </a:bodyPr>
          <a:lstStyle/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Screen for Depression: Geriatric Depression Scale (GDS) 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Screen for Cognition: MMSE, SLUMS (slide 9), Mini-Cog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Functional Status: Activities of Daily Living (ADLs) and Instrumental Activities of Daily Living (IADLs) (see slide 10)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Mobility Status: Get Up and Go Test (see slide 11)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Nutritional Assessment: Mini Nutritional Assessment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Medication Review</a:t>
            </a:r>
          </a:p>
          <a:p>
            <a:pPr marL="525780" eaLnBrk="1" hangingPunct="1">
              <a:spcBef>
                <a:spcPts val="400"/>
              </a:spcBef>
              <a:buSzPct val="69000"/>
              <a:buFont typeface="Wingdings" pitchFamily="2" charset="2"/>
              <a:buChar char="w"/>
              <a:defRPr/>
            </a:pPr>
            <a:r>
              <a:rPr lang="en-US" sz="2200" dirty="0" smtClean="0"/>
              <a:t>Comprehensive History and Physical Exam</a:t>
            </a:r>
          </a:p>
        </p:txBody>
      </p:sp>
      <p:sp>
        <p:nvSpPr>
          <p:cNvPr id="18435" name="Footer Placeholder 3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endParaRPr lang="en-US" sz="1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/>
              <a:t>Comprehensive Geriatric Assessment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scan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r="1111" b="4668"/>
          <a:stretch>
            <a:fillRect/>
          </a:stretch>
        </p:blipFill>
        <p:spPr bwMode="auto">
          <a:xfrm>
            <a:off x="914400" y="0"/>
            <a:ext cx="67818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3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eme1">
  <a:themeElements>
    <a:clrScheme name="Black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2076</TotalTime>
  <Words>3160</Words>
  <Application>Microsoft Office PowerPoint</Application>
  <PresentationFormat>Экран (4:3)</PresentationFormat>
  <Paragraphs>581</Paragraphs>
  <Slides>59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</vt:lpstr>
      <vt:lpstr>Tahoma</vt:lpstr>
      <vt:lpstr>Verdana</vt:lpstr>
      <vt:lpstr>Wingdings</vt:lpstr>
      <vt:lpstr>Wingdings 2</vt:lpstr>
      <vt:lpstr>Theme1</vt:lpstr>
      <vt:lpstr>The Comprehensive Geriatric Assessment and Geriatric Syndromes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UTHealth MSB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Syndromes</dc:title>
  <dc:creator>Bailes, Rhonda</dc:creator>
  <cp:lastModifiedBy>User</cp:lastModifiedBy>
  <cp:revision>85</cp:revision>
  <dcterms:created xsi:type="dcterms:W3CDTF">2012-02-07T16:55:16Z</dcterms:created>
  <dcterms:modified xsi:type="dcterms:W3CDTF">2020-03-21T07:09:05Z</dcterms:modified>
</cp:coreProperties>
</file>